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C29916-71CC-4694-9ECE-A84ADBCB3362}" type="datetimeFigureOut">
              <a:rPr lang="en-US" smtClean="0"/>
              <a:t>4/6/2016</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D8E45B25-D415-4030-8D4D-A6176A474F57}"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29916-71CC-4694-9ECE-A84ADBCB3362}" type="datetimeFigureOut">
              <a:rPr lang="en-US" smtClean="0"/>
              <a:t>4/6/2016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29916-71CC-4694-9ECE-A84ADBCB3362}" type="datetimeFigureOut">
              <a:rPr lang="en-US" smtClean="0"/>
              <a:t>4/6/2016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D8E45B25-D415-4030-8D4D-A6176A474F57}"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C29916-71CC-4694-9ECE-A84ADBCB3362}" type="datetimeFigureOut">
              <a:rPr lang="en-US" smtClean="0"/>
              <a:t>4/6/2016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C29916-71CC-4694-9ECE-A84ADBCB3362}" type="datetimeFigureOut">
              <a:rPr lang="en-US" smtClean="0"/>
              <a:t>4/6/2016</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D8E45B25-D415-4030-8D4D-A6176A474F57}"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C29916-71CC-4694-9ECE-A84ADBCB3362}" type="datetimeFigureOut">
              <a:rPr lang="en-US" smtClean="0"/>
              <a:t>4/6/2016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C29916-71CC-4694-9ECE-A84ADBCB3362}" type="datetimeFigureOut">
              <a:rPr lang="en-US" smtClean="0"/>
              <a:t>4/6/2016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C29916-71CC-4694-9ECE-A84ADBCB3362}" type="datetimeFigureOut">
              <a:rPr lang="en-US" smtClean="0"/>
              <a:t>4/6/2016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C29916-71CC-4694-9ECE-A84ADBCB3362}" type="datetimeFigureOut">
              <a:rPr lang="en-US" smtClean="0"/>
              <a:t>4/6/2016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E45B25-D415-4030-8D4D-A6176A474F5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C29916-71CC-4694-9ECE-A84ADBCB3362}" type="datetimeFigureOut">
              <a:rPr lang="en-US" smtClean="0"/>
              <a:t>4/6/2016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45B25-D415-4030-8D4D-A6176A474F57}"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28C29916-71CC-4694-9ECE-A84ADBCB3362}" type="datetimeFigureOut">
              <a:rPr lang="en-US" smtClean="0"/>
              <a:t>4/6/2016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45B25-D415-4030-8D4D-A6176A474F57}"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28C29916-71CC-4694-9ECE-A84ADBCB3362}" type="datetimeFigureOut">
              <a:rPr lang="en-US" smtClean="0"/>
              <a:t>4/6/2016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D8E45B25-D415-4030-8D4D-A6176A474F57}"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3.xml"/><Relationship Id="rId5" Type="http://schemas.microsoft.com/office/2007/relationships/hdphoto" Target="../media/hdphoto4.wdp"/><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5.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599" y="3231506"/>
            <a:ext cx="8686800" cy="1188094"/>
          </a:xfrm>
        </p:spPr>
        <p:txBody>
          <a:bodyPr/>
          <a:lstStyle/>
          <a:p>
            <a:r>
              <a:rPr lang="en-US" dirty="0" smtClean="0">
                <a:solidFill>
                  <a:schemeClr val="bg1"/>
                </a:solidFill>
              </a:rPr>
              <a:t>The Progressive Presidents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t>Theodore Roosevelt, William Howard Taft, and Woodrow Wilson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14580">
            <a:off x="5882162" y="183166"/>
            <a:ext cx="1987069" cy="294673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0509" y="29974"/>
            <a:ext cx="2133600" cy="332509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229318">
            <a:off x="914400" y="176493"/>
            <a:ext cx="1924050" cy="2960077"/>
          </a:xfrm>
          <a:prstGeom prst="rect">
            <a:avLst/>
          </a:prstGeom>
        </p:spPr>
      </p:pic>
    </p:spTree>
    <p:extLst>
      <p:ext uri="{BB962C8B-B14F-4D97-AF65-F5344CB8AC3E}">
        <p14:creationId xmlns:p14="http://schemas.microsoft.com/office/powerpoint/2010/main" val="12055010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tx2">
                    <a:lumMod val="75000"/>
                  </a:schemeClr>
                </a:solidFill>
              </a:rPr>
              <a:t>Upton Sinclair’s </a:t>
            </a:r>
            <a:r>
              <a:rPr lang="en-US" i="1" u="sng" dirty="0" smtClean="0">
                <a:solidFill>
                  <a:schemeClr val="tx2">
                    <a:lumMod val="75000"/>
                  </a:schemeClr>
                </a:solidFill>
              </a:rPr>
              <a:t>The Jungle</a:t>
            </a:r>
            <a:endParaRPr lang="en-US" i="1" u="sng" dirty="0">
              <a:solidFill>
                <a:schemeClr val="tx2">
                  <a:lumMod val="75000"/>
                </a:schemeClr>
              </a:solidFill>
            </a:endParaRPr>
          </a:p>
        </p:txBody>
      </p:sp>
      <p:sp>
        <p:nvSpPr>
          <p:cNvPr id="8" name="Content Placeholder 7"/>
          <p:cNvSpPr>
            <a:spLocks noGrp="1"/>
          </p:cNvSpPr>
          <p:nvPr>
            <p:ph sz="half" idx="1"/>
          </p:nvPr>
        </p:nvSpPr>
        <p:spPr>
          <a:xfrm>
            <a:off x="457200" y="1600200"/>
            <a:ext cx="4876800" cy="5029200"/>
          </a:xfrm>
        </p:spPr>
        <p:txBody>
          <a:bodyPr>
            <a:normAutofit fontScale="92500" lnSpcReduction="20000"/>
          </a:bodyPr>
          <a:lstStyle/>
          <a:p>
            <a:r>
              <a:rPr lang="en-US" dirty="0" smtClean="0"/>
              <a:t>Upton Sinclair’s novel, </a:t>
            </a:r>
            <a:r>
              <a:rPr lang="en-US" i="1" u="sng" dirty="0" smtClean="0"/>
              <a:t>The Jungle</a:t>
            </a:r>
            <a:r>
              <a:rPr lang="en-US" dirty="0" smtClean="0"/>
              <a:t> was a socialist worker’s tract.  Above all, his intention was to let Americans know that immigrants working in the meatpacking plants of major US cities had the deck stacked against them.</a:t>
            </a:r>
          </a:p>
          <a:p>
            <a:r>
              <a:rPr lang="en-US" dirty="0" smtClean="0"/>
              <a:t>A secondary issue in the novel was the unbelievable filth encountered in the meatpacking industry itself.  </a:t>
            </a:r>
          </a:p>
          <a:p>
            <a:r>
              <a:rPr lang="en-US" dirty="0" smtClean="0"/>
              <a:t>When the public outcry over the conditions described in The Jungle led to new government regulations of the meatpacking industry, Sinclair claimed, “I aimed at the public’s heart, and by accident hit its stomach!” </a:t>
            </a:r>
            <a:endParaRPr lang="en-US" dirty="0"/>
          </a:p>
        </p:txBody>
      </p:sp>
      <p:pic>
        <p:nvPicPr>
          <p:cNvPr id="10" name="Content Placeholder 9"/>
          <p:cNvPicPr>
            <a:picLocks noGrp="1" noChangeAspect="1"/>
          </p:cNvPicPr>
          <p:nvPr>
            <p:ph sz="half" idx="2"/>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5562600" y="1676400"/>
            <a:ext cx="3352800" cy="4681728"/>
          </a:xfrm>
        </p:spPr>
      </p:pic>
    </p:spTree>
    <p:extLst>
      <p:ext uri="{BB962C8B-B14F-4D97-AF65-F5344CB8AC3E}">
        <p14:creationId xmlns:p14="http://schemas.microsoft.com/office/powerpoint/2010/main" val="3546770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solidFill>
                  <a:schemeClr val="tx2">
                    <a:lumMod val="75000"/>
                  </a:schemeClr>
                </a:solidFill>
              </a:rPr>
              <a:t>The Meat Inspection Act &amp; </a:t>
            </a:r>
            <a:br>
              <a:rPr lang="en-US" sz="4400" dirty="0" smtClean="0">
                <a:solidFill>
                  <a:schemeClr val="tx2">
                    <a:lumMod val="75000"/>
                  </a:schemeClr>
                </a:solidFill>
              </a:rPr>
            </a:br>
            <a:r>
              <a:rPr lang="en-US" sz="4400" dirty="0" smtClean="0">
                <a:solidFill>
                  <a:schemeClr val="tx2">
                    <a:lumMod val="75000"/>
                  </a:schemeClr>
                </a:solidFill>
              </a:rPr>
              <a:t>The Pure Food and Drug Act</a:t>
            </a:r>
            <a:endParaRPr lang="en-US" sz="4400" dirty="0">
              <a:solidFill>
                <a:schemeClr val="tx2">
                  <a:lumMod val="75000"/>
                </a:schemeClr>
              </a:solidFill>
            </a:endParaRPr>
          </a:p>
        </p:txBody>
      </p:sp>
      <p:sp>
        <p:nvSpPr>
          <p:cNvPr id="3" name="Content Placeholder 2"/>
          <p:cNvSpPr>
            <a:spLocks noGrp="1"/>
          </p:cNvSpPr>
          <p:nvPr>
            <p:ph sz="half" idx="1"/>
          </p:nvPr>
        </p:nvSpPr>
        <p:spPr>
          <a:xfrm>
            <a:off x="228600" y="1600200"/>
            <a:ext cx="4267200" cy="4953000"/>
          </a:xfrm>
        </p:spPr>
        <p:txBody>
          <a:bodyPr>
            <a:normAutofit fontScale="77500" lnSpcReduction="20000"/>
          </a:bodyPr>
          <a:lstStyle/>
          <a:p>
            <a:r>
              <a:rPr lang="en-US" b="1" i="1" u="sng" dirty="0" smtClean="0">
                <a:effectLst>
                  <a:outerShdw blurRad="38100" dist="38100" dir="2700000" algn="tl">
                    <a:srgbClr val="000000">
                      <a:alpha val="43137"/>
                    </a:srgbClr>
                  </a:outerShdw>
                </a:effectLst>
              </a:rPr>
              <a:t>The Pure Food and Drug Act </a:t>
            </a:r>
            <a:r>
              <a:rPr lang="en-US" dirty="0" smtClean="0"/>
              <a:t>was passed in order to guarantee that the public knew what went into its foods and medicines.  At the time, canned meat could be – shall we say – mysterious?  Patent medicines were often alcohol based or contained opiates.  It made you feel better – just not for very long! The Food and Drug Administration was created to clean up the industries. </a:t>
            </a:r>
          </a:p>
          <a:p>
            <a:r>
              <a:rPr lang="en-US" b="1" i="1" u="sng" dirty="0" smtClean="0">
                <a:effectLst>
                  <a:outerShdw blurRad="38100" dist="38100" dir="2700000" algn="tl">
                    <a:srgbClr val="000000">
                      <a:alpha val="43137"/>
                    </a:srgbClr>
                  </a:outerShdw>
                </a:effectLst>
              </a:rPr>
              <a:t>The Meat Inspection Act </a:t>
            </a:r>
            <a:r>
              <a:rPr lang="en-US" dirty="0" smtClean="0"/>
              <a:t>was passed as well, creating the United States Department of Agriculture to insure the safety of consumers in purchasing meats and dairy products like milk and eggs.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676400"/>
            <a:ext cx="4144875" cy="4633656"/>
          </a:xfrm>
        </p:spPr>
      </p:pic>
    </p:spTree>
    <p:extLst>
      <p:ext uri="{BB962C8B-B14F-4D97-AF65-F5344CB8AC3E}">
        <p14:creationId xmlns:p14="http://schemas.microsoft.com/office/powerpoint/2010/main" val="541426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William Howard Taft</a:t>
            </a:r>
            <a:endParaRPr lang="en-US" dirty="0">
              <a:solidFill>
                <a:schemeClr val="tx2">
                  <a:lumMod val="75000"/>
                </a:schemeClr>
              </a:solidFill>
            </a:endParaRPr>
          </a:p>
        </p:txBody>
      </p:sp>
      <p:pic>
        <p:nvPicPr>
          <p:cNvPr id="8"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5800" y="1835070"/>
            <a:ext cx="7726620" cy="4032330"/>
          </a:xfrm>
        </p:spPr>
      </p:pic>
      <p:sp>
        <p:nvSpPr>
          <p:cNvPr id="9" name="Rounded Rectangle 8"/>
          <p:cNvSpPr/>
          <p:nvPr/>
        </p:nvSpPr>
        <p:spPr>
          <a:xfrm>
            <a:off x="533400" y="5715000"/>
            <a:ext cx="8001000" cy="838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1600" dirty="0" smtClean="0"/>
              <a:t>It’s such a cheap shot, but they really did have to install a new bathtub in the White House for this guy.   He was really a very accomplished man: Governor of the Philippines, Secretary of War, Vice President, President, and – a final accomplishment – the only US President to ever go on to become a Supreme Court Justice. </a:t>
            </a:r>
            <a:endParaRPr lang="en-US" sz="1600" dirty="0"/>
          </a:p>
        </p:txBody>
      </p:sp>
    </p:spTree>
    <p:extLst>
      <p:ext uri="{BB962C8B-B14F-4D97-AF65-F5344CB8AC3E}">
        <p14:creationId xmlns:p14="http://schemas.microsoft.com/office/powerpoint/2010/main" val="3041307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William Howard Taft</a:t>
            </a:r>
            <a:endParaRPr lang="en-US" dirty="0">
              <a:solidFill>
                <a:schemeClr val="tx2">
                  <a:lumMod val="75000"/>
                </a:schemeClr>
              </a:solidFill>
            </a:endParaRPr>
          </a:p>
        </p:txBody>
      </p:sp>
      <p:sp>
        <p:nvSpPr>
          <p:cNvPr id="4" name="Content Placeholder 3"/>
          <p:cNvSpPr>
            <a:spLocks noGrp="1"/>
          </p:cNvSpPr>
          <p:nvPr>
            <p:ph sz="half" idx="1"/>
          </p:nvPr>
        </p:nvSpPr>
        <p:spPr>
          <a:xfrm>
            <a:off x="457200" y="1600200"/>
            <a:ext cx="4724400" cy="5105400"/>
          </a:xfrm>
        </p:spPr>
        <p:txBody>
          <a:bodyPr>
            <a:normAutofit fontScale="77500" lnSpcReduction="20000"/>
          </a:bodyPr>
          <a:lstStyle/>
          <a:p>
            <a:r>
              <a:rPr lang="en-US" dirty="0" smtClean="0"/>
              <a:t>William Howard Taft had a number of important goals as President of the United States, and a number of accomplishments: </a:t>
            </a:r>
          </a:p>
          <a:p>
            <a:r>
              <a:rPr lang="en-US" dirty="0" smtClean="0"/>
              <a:t>1.  </a:t>
            </a:r>
            <a:r>
              <a:rPr lang="en-US" b="1" i="1" u="sng" dirty="0" smtClean="0">
                <a:effectLst>
                  <a:outerShdw blurRad="38100" dist="38100" dir="2700000" algn="tl">
                    <a:srgbClr val="000000">
                      <a:alpha val="43137"/>
                    </a:srgbClr>
                  </a:outerShdw>
                </a:effectLst>
              </a:rPr>
              <a:t>Trustbusting </a:t>
            </a:r>
            <a:r>
              <a:rPr lang="en-US" dirty="0" smtClean="0"/>
              <a:t>– In his four years as President, Taft brought lawsuits against more companies than Theodore Roosevelt had in seven. </a:t>
            </a:r>
          </a:p>
          <a:p>
            <a:r>
              <a:rPr lang="en-US" dirty="0" smtClean="0"/>
              <a:t>2.  </a:t>
            </a:r>
            <a:r>
              <a:rPr lang="en-US" b="1" i="1" u="sng" dirty="0" smtClean="0">
                <a:effectLst>
                  <a:outerShdw blurRad="38100" dist="38100" dir="2700000" algn="tl">
                    <a:srgbClr val="000000">
                      <a:alpha val="43137"/>
                    </a:srgbClr>
                  </a:outerShdw>
                </a:effectLst>
              </a:rPr>
              <a:t>The Graduated Income Tax </a:t>
            </a:r>
            <a:r>
              <a:rPr lang="en-US" dirty="0" smtClean="0"/>
              <a:t>– created by the 16</a:t>
            </a:r>
            <a:r>
              <a:rPr lang="en-US" baseline="30000" dirty="0" smtClean="0"/>
              <a:t>th</a:t>
            </a:r>
            <a:r>
              <a:rPr lang="en-US" dirty="0" smtClean="0"/>
              <a:t> Amendment, this was ratified under the Presidency of William Howard Taft. </a:t>
            </a:r>
          </a:p>
          <a:p>
            <a:r>
              <a:rPr lang="en-US" dirty="0" smtClean="0"/>
              <a:t>3.  </a:t>
            </a:r>
            <a:r>
              <a:rPr lang="en-US" b="1" i="1" u="sng" dirty="0" smtClean="0">
                <a:effectLst>
                  <a:outerShdw blurRad="38100" dist="38100" dir="2700000" algn="tl">
                    <a:srgbClr val="000000">
                      <a:alpha val="43137"/>
                    </a:srgbClr>
                  </a:outerShdw>
                </a:effectLst>
              </a:rPr>
              <a:t>Ending child labor </a:t>
            </a:r>
            <a:r>
              <a:rPr lang="en-US" dirty="0" smtClean="0"/>
              <a:t>– by passing laws against the practice. </a:t>
            </a:r>
          </a:p>
          <a:p>
            <a:r>
              <a:rPr lang="en-US" dirty="0" smtClean="0"/>
              <a:t>4.  </a:t>
            </a:r>
            <a:r>
              <a:rPr lang="en-US" b="1" i="1" u="sng" dirty="0" smtClean="0">
                <a:effectLst>
                  <a:outerShdw blurRad="38100" dist="38100" dir="2700000" algn="tl">
                    <a:srgbClr val="000000">
                      <a:alpha val="43137"/>
                    </a:srgbClr>
                  </a:outerShdw>
                </a:effectLst>
              </a:rPr>
              <a:t>Conservation </a:t>
            </a:r>
            <a:r>
              <a:rPr lang="en-US" dirty="0" smtClean="0"/>
              <a:t>– William Howard Taft was a strong supporter of conservation practices, although a dispute over his Secretary of the Interior – Richard A. Ballinger – damaged his reputation on the issue somewhat. </a:t>
            </a:r>
          </a:p>
          <a:p>
            <a:pPr marL="0" indent="0">
              <a:buNone/>
            </a:pPr>
            <a:endParaRPr lang="en-US" dirty="0" smtClean="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1676400"/>
            <a:ext cx="2904159" cy="4525963"/>
          </a:xfrm>
        </p:spPr>
      </p:pic>
    </p:spTree>
    <p:extLst>
      <p:ext uri="{BB962C8B-B14F-4D97-AF65-F5344CB8AC3E}">
        <p14:creationId xmlns:p14="http://schemas.microsoft.com/office/powerpoint/2010/main" val="863287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4510" y="3384051"/>
            <a:ext cx="8686800" cy="993301"/>
          </a:xfrm>
        </p:spPr>
        <p:txBody>
          <a:bodyPr/>
          <a:lstStyle/>
          <a:p>
            <a:r>
              <a:rPr lang="en-US" dirty="0" smtClean="0">
                <a:solidFill>
                  <a:schemeClr val="tx2">
                    <a:lumMod val="75000"/>
                  </a:schemeClr>
                </a:solidFill>
              </a:rPr>
              <a:t>The Election of 1912</a:t>
            </a:r>
            <a:endParaRPr lang="en-US" dirty="0">
              <a:solidFill>
                <a:schemeClr val="tx2">
                  <a:lumMod val="75000"/>
                </a:schemeClr>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0"/>
            <a:ext cx="2362200" cy="3289139"/>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49062">
            <a:off x="6658067" y="186643"/>
            <a:ext cx="2009775" cy="2977444"/>
          </a:xfrm>
          <a:prstGeom prst="rect">
            <a:avLst/>
          </a:prstGeom>
        </p:spPr>
      </p:pic>
      <p:pic>
        <p:nvPicPr>
          <p:cNvPr id="12" name="Picture 11"/>
          <p:cNvPicPr>
            <a:picLocks noChangeAspect="1"/>
          </p:cNvPicPr>
          <p:nvPr/>
        </p:nvPicPr>
        <p:blipFill>
          <a:blip r:embed="rId4" cstate="print">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rot="20581709">
            <a:off x="524185" y="244396"/>
            <a:ext cx="2216319" cy="2995025"/>
          </a:xfrm>
          <a:prstGeom prst="rect">
            <a:avLst/>
          </a:prstGeom>
        </p:spPr>
      </p:pic>
    </p:spTree>
    <p:extLst>
      <p:ext uri="{BB962C8B-B14F-4D97-AF65-F5344CB8AC3E}">
        <p14:creationId xmlns:p14="http://schemas.microsoft.com/office/powerpoint/2010/main" val="1535487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2">
                    <a:lumMod val="75000"/>
                  </a:schemeClr>
                </a:solidFill>
              </a:rPr>
              <a:t>The Election of 1912</a:t>
            </a:r>
            <a:endParaRPr lang="en-US" dirty="0">
              <a:solidFill>
                <a:schemeClr val="tx2">
                  <a:lumMod val="75000"/>
                </a:schemeClr>
              </a:solidFill>
            </a:endParaRPr>
          </a:p>
        </p:txBody>
      </p:sp>
      <p:sp>
        <p:nvSpPr>
          <p:cNvPr id="5" name="Content Placeholder 4"/>
          <p:cNvSpPr>
            <a:spLocks noGrp="1"/>
          </p:cNvSpPr>
          <p:nvPr>
            <p:ph idx="1"/>
          </p:nvPr>
        </p:nvSpPr>
        <p:spPr>
          <a:xfrm>
            <a:off x="152400" y="1600200"/>
            <a:ext cx="8839200" cy="5105400"/>
          </a:xfrm>
        </p:spPr>
        <p:txBody>
          <a:bodyPr>
            <a:normAutofit/>
          </a:bodyPr>
          <a:lstStyle/>
          <a:p>
            <a:r>
              <a:rPr lang="en-US" dirty="0" smtClean="0"/>
              <a:t>This race was actually a four-way race, and each of the candidates embraced Progressive ideas in one way or another.</a:t>
            </a:r>
            <a:endParaRPr lang="en-US" dirty="0"/>
          </a:p>
          <a:p>
            <a:r>
              <a:rPr lang="en-US" b="1" i="1" u="sng" dirty="0" smtClean="0">
                <a:effectLst>
                  <a:outerShdw blurRad="38100" dist="38100" dir="2700000" algn="tl">
                    <a:srgbClr val="000000">
                      <a:alpha val="43137"/>
                    </a:srgbClr>
                  </a:outerShdw>
                </a:effectLst>
              </a:rPr>
              <a:t>William Howard Taft </a:t>
            </a:r>
            <a:r>
              <a:rPr lang="en-US" dirty="0" smtClean="0"/>
              <a:t>was the incumbent, and sough re-election as the Republican Party’s candidate in 1912. </a:t>
            </a:r>
          </a:p>
          <a:p>
            <a:r>
              <a:rPr lang="en-US" b="1" i="1" u="sng" dirty="0" smtClean="0">
                <a:effectLst>
                  <a:outerShdw blurRad="38100" dist="38100" dir="2700000" algn="tl">
                    <a:srgbClr val="000000">
                      <a:alpha val="43137"/>
                    </a:srgbClr>
                  </a:outerShdw>
                </a:effectLst>
              </a:rPr>
              <a:t>Former President Theodore Roosevelt </a:t>
            </a:r>
            <a:r>
              <a:rPr lang="en-US" dirty="0" smtClean="0"/>
              <a:t>wanted to run for a third term in office as a Republican, but when the party would not nominate him, he founded his own party, the Progressives.  It was soon better known as the Bull Moose Party. </a:t>
            </a:r>
          </a:p>
          <a:p>
            <a:r>
              <a:rPr lang="en-US" b="1" i="1" u="sng" dirty="0" smtClean="0">
                <a:effectLst>
                  <a:outerShdw blurRad="38100" dist="38100" dir="2700000" algn="tl">
                    <a:srgbClr val="000000">
                      <a:alpha val="43137"/>
                    </a:srgbClr>
                  </a:outerShdw>
                </a:effectLst>
              </a:rPr>
              <a:t>Woodrow Wilson</a:t>
            </a:r>
            <a:r>
              <a:rPr lang="en-US" dirty="0" smtClean="0"/>
              <a:t> was the Democratic candidate for President, beside himself with joy to be running against not one, but two, Republicans. </a:t>
            </a:r>
          </a:p>
          <a:p>
            <a:r>
              <a:rPr lang="en-US" b="1" i="1" u="sng" dirty="0" smtClean="0">
                <a:effectLst>
                  <a:outerShdw blurRad="38100" dist="38100" dir="2700000" algn="tl">
                    <a:srgbClr val="000000">
                      <a:alpha val="43137"/>
                    </a:srgbClr>
                  </a:outerShdw>
                </a:effectLst>
              </a:rPr>
              <a:t>Eugene V. Debs </a:t>
            </a:r>
            <a:r>
              <a:rPr lang="en-US" dirty="0" smtClean="0"/>
              <a:t>– the Socialist Candidate – had very little likelihood of winning the Electoral College; however, he did win about 5% of the popular vote!</a:t>
            </a:r>
            <a:endParaRPr lang="en-US" dirty="0"/>
          </a:p>
        </p:txBody>
      </p:sp>
    </p:spTree>
    <p:extLst>
      <p:ext uri="{BB962C8B-B14F-4D97-AF65-F5344CB8AC3E}">
        <p14:creationId xmlns:p14="http://schemas.microsoft.com/office/powerpoint/2010/main" val="3488764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President Woodrow Wilson </a:t>
            </a:r>
            <a:endParaRPr lang="en-US" dirty="0">
              <a:solidFill>
                <a:schemeClr val="tx2">
                  <a:lumMod val="75000"/>
                </a:schemeClr>
              </a:solidFill>
            </a:endParaRPr>
          </a:p>
        </p:txBody>
      </p:sp>
      <p:sp>
        <p:nvSpPr>
          <p:cNvPr id="4" name="Content Placeholder 3"/>
          <p:cNvSpPr>
            <a:spLocks noGrp="1"/>
          </p:cNvSpPr>
          <p:nvPr>
            <p:ph sz="half" idx="1"/>
          </p:nvPr>
        </p:nvSpPr>
        <p:spPr>
          <a:xfrm>
            <a:off x="228600" y="1600200"/>
            <a:ext cx="4572000" cy="5105400"/>
          </a:xfrm>
        </p:spPr>
        <p:txBody>
          <a:bodyPr>
            <a:normAutofit fontScale="70000" lnSpcReduction="20000"/>
          </a:bodyPr>
          <a:lstStyle/>
          <a:p>
            <a:pPr marL="0" indent="0">
              <a:buNone/>
            </a:pPr>
            <a:r>
              <a:rPr lang="en-US" dirty="0" smtClean="0"/>
              <a:t>Woodrow Wilson’s Presidency would eventually be defined by the United States involvement in World War I; however, when he ran for President, he wanted to focus on domestic issues and progressive reforms. </a:t>
            </a:r>
          </a:p>
          <a:p>
            <a:pPr marL="0" indent="0" algn="ctr">
              <a:buNone/>
            </a:pPr>
            <a:r>
              <a:rPr lang="en-US" sz="3400" b="1" i="1" u="sng" dirty="0" smtClean="0">
                <a:effectLst>
                  <a:outerShdw blurRad="38100" dist="38100" dir="2700000" algn="tl">
                    <a:srgbClr val="000000">
                      <a:alpha val="43137"/>
                    </a:srgbClr>
                  </a:outerShdw>
                </a:effectLst>
              </a:rPr>
              <a:t>Wilson’s “New Freedom”: </a:t>
            </a:r>
          </a:p>
          <a:p>
            <a:r>
              <a:rPr lang="en-US" dirty="0" smtClean="0"/>
              <a:t>1.  </a:t>
            </a:r>
            <a:r>
              <a:rPr lang="en-US" b="1" i="1" u="sng" dirty="0" smtClean="0">
                <a:effectLst>
                  <a:outerShdw blurRad="38100" dist="38100" dir="2700000" algn="tl">
                    <a:srgbClr val="000000">
                      <a:alpha val="43137"/>
                    </a:srgbClr>
                  </a:outerShdw>
                </a:effectLst>
              </a:rPr>
              <a:t>Destroy all monopolies </a:t>
            </a:r>
            <a:r>
              <a:rPr lang="en-US" dirty="0" smtClean="0"/>
              <a:t>and aggressively enforce anti-trust laws.  While he was President, the </a:t>
            </a:r>
            <a:r>
              <a:rPr lang="en-US" b="1" i="1" u="sng" dirty="0" smtClean="0">
                <a:effectLst>
                  <a:outerShdw blurRad="38100" dist="38100" dir="2700000" algn="tl">
                    <a:srgbClr val="000000">
                      <a:alpha val="43137"/>
                    </a:srgbClr>
                  </a:outerShdw>
                </a:effectLst>
              </a:rPr>
              <a:t>Clayton Anti-Trust Act</a:t>
            </a:r>
            <a:r>
              <a:rPr lang="en-US" dirty="0" smtClean="0"/>
              <a:t> was passed to make this easier. </a:t>
            </a:r>
          </a:p>
          <a:p>
            <a:r>
              <a:rPr lang="en-US" dirty="0" smtClean="0"/>
              <a:t>2.  </a:t>
            </a:r>
            <a:r>
              <a:rPr lang="en-US" b="1" i="1" u="sng" dirty="0" smtClean="0">
                <a:effectLst>
                  <a:outerShdw blurRad="38100" dist="38100" dir="2700000" algn="tl">
                    <a:srgbClr val="000000">
                      <a:alpha val="43137"/>
                    </a:srgbClr>
                  </a:outerShdw>
                </a:effectLst>
              </a:rPr>
              <a:t>Reform the Banking System </a:t>
            </a:r>
            <a:r>
              <a:rPr lang="en-US" dirty="0" smtClean="0"/>
              <a:t>in the United States – </a:t>
            </a:r>
            <a:r>
              <a:rPr lang="en-US" b="1" i="1" u="sng" dirty="0" smtClean="0">
                <a:effectLst>
                  <a:outerShdw blurRad="38100" dist="38100" dir="2700000" algn="tl">
                    <a:srgbClr val="000000">
                      <a:alpha val="43137"/>
                    </a:srgbClr>
                  </a:outerShdw>
                </a:effectLst>
              </a:rPr>
              <a:t>The Federal Reserve Act</a:t>
            </a:r>
            <a:r>
              <a:rPr lang="en-US" dirty="0" smtClean="0"/>
              <a:t> was created.  </a:t>
            </a:r>
          </a:p>
          <a:p>
            <a:r>
              <a:rPr lang="en-US" dirty="0" smtClean="0"/>
              <a:t>3.  </a:t>
            </a:r>
            <a:r>
              <a:rPr lang="en-US" b="1" i="1" dirty="0" smtClean="0">
                <a:effectLst>
                  <a:outerShdw blurRad="38100" dist="38100" dir="2700000" algn="tl">
                    <a:srgbClr val="000000">
                      <a:alpha val="43137"/>
                    </a:srgbClr>
                  </a:outerShdw>
                </a:effectLst>
              </a:rPr>
              <a:t>Regulate trade on Wall Street </a:t>
            </a:r>
            <a:r>
              <a:rPr lang="en-US" dirty="0" smtClean="0"/>
              <a:t>with the </a:t>
            </a:r>
            <a:r>
              <a:rPr lang="en-US" b="1" i="1" u="sng" dirty="0" smtClean="0">
                <a:effectLst>
                  <a:outerShdw blurRad="38100" dist="38100" dir="2700000" algn="tl">
                    <a:srgbClr val="000000">
                      <a:alpha val="43137"/>
                    </a:srgbClr>
                  </a:outerShdw>
                </a:effectLst>
              </a:rPr>
              <a:t>Federal Trade Commission</a:t>
            </a:r>
            <a:r>
              <a:rPr lang="en-US" dirty="0" smtClean="0"/>
              <a:t>.</a:t>
            </a:r>
          </a:p>
          <a:p>
            <a:pPr marL="0" indent="0">
              <a:buNone/>
            </a:pPr>
            <a:endParaRPr lang="en-US" dirty="0"/>
          </a:p>
          <a:p>
            <a:pPr marL="0" indent="0">
              <a:buNone/>
            </a:pPr>
            <a:r>
              <a:rPr lang="en-US" dirty="0" smtClean="0"/>
              <a:t>Although most of these ideas were put forth with good intentions, they were essentially toothless laws.  See the Great Depression!</a:t>
            </a:r>
          </a:p>
          <a:p>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52584" y="1600200"/>
            <a:ext cx="3811190" cy="5029200"/>
          </a:xfrm>
        </p:spPr>
      </p:pic>
    </p:spTree>
    <p:extLst>
      <p:ext uri="{BB962C8B-B14F-4D97-AF65-F5344CB8AC3E}">
        <p14:creationId xmlns:p14="http://schemas.microsoft.com/office/powerpoint/2010/main" val="701728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Progressive Presidents</a:t>
            </a:r>
            <a:endParaRPr lang="en-US" dirty="0">
              <a:solidFill>
                <a:schemeClr val="tx1"/>
              </a:solidFill>
            </a:endParaRPr>
          </a:p>
        </p:txBody>
      </p:sp>
      <p:sp>
        <p:nvSpPr>
          <p:cNvPr id="5" name="Content Placeholder 4"/>
          <p:cNvSpPr>
            <a:spLocks noGrp="1"/>
          </p:cNvSpPr>
          <p:nvPr>
            <p:ph sz="half" idx="1"/>
          </p:nvPr>
        </p:nvSpPr>
        <p:spPr/>
        <p:txBody>
          <a:bodyPr>
            <a:normAutofit fontScale="85000" lnSpcReduction="20000"/>
          </a:bodyPr>
          <a:lstStyle/>
          <a:p>
            <a:r>
              <a:rPr lang="en-US" b="1" i="1" u="sng" dirty="0" smtClean="0">
                <a:effectLst>
                  <a:outerShdw blurRad="38100" dist="38100" dir="2700000" algn="tl">
                    <a:srgbClr val="000000">
                      <a:alpha val="43137"/>
                    </a:srgbClr>
                  </a:outerShdw>
                </a:effectLst>
              </a:rPr>
              <a:t>Theodore Roosevelt</a:t>
            </a:r>
            <a:r>
              <a:rPr lang="en-US" dirty="0" smtClean="0"/>
              <a:t> is the most prominent “Progressive” President in United States History.  He consistently supported Progressive goals like consumer protection, government regulation of corporations, conservation, and the empowerment of voters. </a:t>
            </a:r>
          </a:p>
          <a:p>
            <a:r>
              <a:rPr lang="en-US" b="1" i="1" u="sng" dirty="0" smtClean="0">
                <a:effectLst>
                  <a:outerShdw blurRad="38100" dist="38100" dir="2700000" algn="tl">
                    <a:srgbClr val="000000">
                      <a:alpha val="43137"/>
                    </a:srgbClr>
                  </a:outerShdw>
                </a:effectLst>
              </a:rPr>
              <a:t>William Howard Taft</a:t>
            </a:r>
            <a:r>
              <a:rPr lang="en-US" dirty="0" smtClean="0"/>
              <a:t>, who had been Roosevelt’s Vice President, pursued many of the same goals TR had, and was particularly zealous in his enforcement of the Sherman Anti-Trust Act. </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62921" y="1600200"/>
            <a:ext cx="4009157" cy="4525963"/>
          </a:xfrm>
        </p:spPr>
      </p:pic>
    </p:spTree>
    <p:extLst>
      <p:ext uri="{BB962C8B-B14F-4D97-AF65-F5344CB8AC3E}">
        <p14:creationId xmlns:p14="http://schemas.microsoft.com/office/powerpoint/2010/main" val="2629894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Woodrow Wilson</a:t>
            </a:r>
            <a:endParaRPr lang="en-US" dirty="0">
              <a:solidFill>
                <a:schemeClr val="tx1"/>
              </a:solidFill>
            </a:endParaRPr>
          </a:p>
        </p:txBody>
      </p:sp>
      <p:sp>
        <p:nvSpPr>
          <p:cNvPr id="3" name="Content Placeholder 2"/>
          <p:cNvSpPr>
            <a:spLocks noGrp="1"/>
          </p:cNvSpPr>
          <p:nvPr>
            <p:ph sz="half" idx="1"/>
          </p:nvPr>
        </p:nvSpPr>
        <p:spPr>
          <a:xfrm>
            <a:off x="228600" y="1600200"/>
            <a:ext cx="4267200" cy="5029200"/>
          </a:xfrm>
        </p:spPr>
        <p:txBody>
          <a:bodyPr>
            <a:normAutofit fontScale="85000" lnSpcReduction="20000"/>
          </a:bodyPr>
          <a:lstStyle/>
          <a:p>
            <a:pPr marL="0" indent="0">
              <a:buNone/>
            </a:pPr>
            <a:r>
              <a:rPr lang="en-US" dirty="0" smtClean="0"/>
              <a:t>Although Woodrow Wilson had a very different world view than Roosevelt or Taft, he shared their general commitment to Progressive ideas.  While he was President, most of the Progressive Amendments were ratified.</a:t>
            </a:r>
          </a:p>
          <a:p>
            <a:pPr marL="0" indent="0">
              <a:buNone/>
            </a:pPr>
            <a:r>
              <a:rPr lang="en-US" b="1" i="1" u="sng" dirty="0" smtClean="0">
                <a:effectLst>
                  <a:outerShdw blurRad="38100" dist="38100" dir="2700000" algn="tl">
                    <a:srgbClr val="000000">
                      <a:alpha val="43137"/>
                    </a:srgbClr>
                  </a:outerShdw>
                </a:effectLst>
              </a:rPr>
              <a:t>16</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Graduated Income Tax</a:t>
            </a:r>
          </a:p>
          <a:p>
            <a:pPr marL="0" indent="0">
              <a:buNone/>
            </a:pPr>
            <a:r>
              <a:rPr lang="en-US" b="1" i="1" u="sng" dirty="0" smtClean="0">
                <a:effectLst>
                  <a:outerShdw blurRad="38100" dist="38100" dir="2700000" algn="tl">
                    <a:srgbClr val="000000">
                      <a:alpha val="43137"/>
                    </a:srgbClr>
                  </a:outerShdw>
                </a:effectLst>
              </a:rPr>
              <a:t>17</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Election of Senators.</a:t>
            </a:r>
          </a:p>
          <a:p>
            <a:pPr marL="0" indent="0">
              <a:buNone/>
            </a:pPr>
            <a:r>
              <a:rPr lang="en-US" b="1" i="1" u="sng" dirty="0" smtClean="0">
                <a:effectLst>
                  <a:outerShdw blurRad="38100" dist="38100" dir="2700000" algn="tl">
                    <a:srgbClr val="000000">
                      <a:alpha val="43137"/>
                    </a:srgbClr>
                  </a:outerShdw>
                </a:effectLst>
              </a:rPr>
              <a:t>18</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Prohibition</a:t>
            </a:r>
          </a:p>
          <a:p>
            <a:pPr marL="0" indent="0">
              <a:buNone/>
            </a:pPr>
            <a:r>
              <a:rPr lang="en-US" b="1" i="1" u="sng" dirty="0" smtClean="0">
                <a:effectLst>
                  <a:outerShdw blurRad="38100" dist="38100" dir="2700000" algn="tl">
                    <a:srgbClr val="000000">
                      <a:alpha val="43137"/>
                    </a:srgbClr>
                  </a:outerShdw>
                </a:effectLst>
              </a:rPr>
              <a:t>19</a:t>
            </a:r>
            <a:r>
              <a:rPr lang="en-US" b="1" i="1" u="sng" baseline="30000" dirty="0" smtClean="0">
                <a:effectLst>
                  <a:outerShdw blurRad="38100" dist="38100" dir="2700000" algn="tl">
                    <a:srgbClr val="000000">
                      <a:alpha val="43137"/>
                    </a:srgbClr>
                  </a:outerShdw>
                </a:effectLst>
              </a:rPr>
              <a:t>th</a:t>
            </a:r>
            <a:r>
              <a:rPr lang="en-US" b="1" i="1" u="sng" dirty="0" smtClean="0">
                <a:effectLst>
                  <a:outerShdw blurRad="38100" dist="38100" dir="2700000" algn="tl">
                    <a:srgbClr val="000000">
                      <a:alpha val="43137"/>
                    </a:srgbClr>
                  </a:outerShdw>
                </a:effectLst>
              </a:rPr>
              <a:t> Amendment</a:t>
            </a:r>
            <a:r>
              <a:rPr lang="en-US" dirty="0" smtClean="0"/>
              <a:t>: Woman’s Suffrage</a:t>
            </a:r>
          </a:p>
          <a:p>
            <a:pPr marL="0" indent="0">
              <a:buNone/>
            </a:pPr>
            <a:r>
              <a:rPr lang="en-US" dirty="0" smtClean="0"/>
              <a:t>On a personal level, though, Wilson had plenty of flaws.  Most concerning was his open racism.  He re-segregated Washington, D.C., after much progress had been made on racial equality.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676400"/>
            <a:ext cx="3581400" cy="4781354"/>
          </a:xfrm>
        </p:spPr>
      </p:pic>
    </p:spTree>
    <p:extLst>
      <p:ext uri="{BB962C8B-B14F-4D97-AF65-F5344CB8AC3E}">
        <p14:creationId xmlns:p14="http://schemas.microsoft.com/office/powerpoint/2010/main" val="164717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5944"/>
          </a:xfrm>
        </p:spPr>
        <p:txBody>
          <a:bodyPr>
            <a:noAutofit/>
          </a:bodyPr>
          <a:lstStyle/>
          <a:p>
            <a:r>
              <a:rPr lang="en-US" sz="4400" dirty="0" smtClean="0">
                <a:solidFill>
                  <a:schemeClr val="tx1"/>
                </a:solidFill>
                <a:effectLst>
                  <a:outerShdw blurRad="38100" dist="38100" dir="2700000" algn="tl">
                    <a:srgbClr val="000000">
                      <a:alpha val="43137"/>
                    </a:srgbClr>
                  </a:outerShdw>
                </a:effectLst>
              </a:rPr>
              <a:t>The Progressive Goals of President Theodore Roosevelt</a:t>
            </a:r>
            <a:endParaRPr lang="en-US" sz="44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p:txBody>
          <a:bodyPr>
            <a:normAutofit fontScale="92500" lnSpcReduction="10000"/>
          </a:bodyPr>
          <a:lstStyle/>
          <a:p>
            <a:pPr marL="0" indent="0">
              <a:buNone/>
            </a:pPr>
            <a:r>
              <a:rPr lang="en-US" b="1" u="sng" dirty="0" smtClean="0"/>
              <a:t>Theodore Roosevelt’s Progressive Agenda, or “The Square Deal”</a:t>
            </a:r>
            <a:r>
              <a:rPr lang="en-US" dirty="0" smtClean="0"/>
              <a:t>: </a:t>
            </a:r>
          </a:p>
          <a:p>
            <a:pPr marL="514350" indent="-514350">
              <a:buAutoNum type="arabicPeriod"/>
            </a:pPr>
            <a:r>
              <a:rPr lang="en-US" b="1" i="1" u="sng" dirty="0" smtClean="0">
                <a:effectLst>
                  <a:outerShdw blurRad="38100" dist="38100" dir="2700000" algn="tl">
                    <a:srgbClr val="000000">
                      <a:alpha val="43137"/>
                    </a:srgbClr>
                  </a:outerShdw>
                </a:effectLst>
              </a:rPr>
              <a:t>Trustbuster</a:t>
            </a:r>
            <a:r>
              <a:rPr lang="en-US" dirty="0" smtClean="0">
                <a:effectLst>
                  <a:outerShdw blurRad="38100" dist="38100" dir="2700000" algn="tl">
                    <a:srgbClr val="000000">
                      <a:alpha val="43137"/>
                    </a:srgbClr>
                  </a:outerShdw>
                </a:effectLst>
              </a:rPr>
              <a:t>:</a:t>
            </a:r>
            <a:r>
              <a:rPr lang="en-US" dirty="0" smtClean="0"/>
              <a:t> Breaking up trusts and creating government regulation of corporations. </a:t>
            </a:r>
          </a:p>
          <a:p>
            <a:pPr marL="514350" indent="-514350">
              <a:buAutoNum type="arabicPeriod"/>
            </a:pPr>
            <a:r>
              <a:rPr lang="en-US" b="1" i="1" u="sng" dirty="0" smtClean="0">
                <a:effectLst>
                  <a:outerShdw blurRad="38100" dist="38100" dir="2700000" algn="tl">
                    <a:srgbClr val="000000">
                      <a:alpha val="43137"/>
                    </a:srgbClr>
                  </a:outerShdw>
                </a:effectLst>
              </a:rPr>
              <a:t>Protecting consumers </a:t>
            </a:r>
            <a:r>
              <a:rPr lang="en-US" dirty="0" smtClean="0"/>
              <a:t>by regulating businesses.</a:t>
            </a:r>
          </a:p>
          <a:p>
            <a:pPr marL="514350" indent="-514350">
              <a:buAutoNum type="arabicPeriod"/>
            </a:pPr>
            <a:r>
              <a:rPr lang="en-US" b="1" i="1" u="sng" dirty="0" smtClean="0">
                <a:effectLst>
                  <a:outerShdw blurRad="38100" dist="38100" dir="2700000" algn="tl">
                    <a:srgbClr val="000000">
                      <a:alpha val="43137"/>
                    </a:srgbClr>
                  </a:outerShdw>
                </a:effectLst>
              </a:rPr>
              <a:t>Conservation</a:t>
            </a:r>
            <a:r>
              <a:rPr lang="en-US" dirty="0" smtClean="0"/>
              <a:t> of resources and environmental protection.</a:t>
            </a:r>
          </a:p>
          <a:p>
            <a:pPr marL="514350" indent="-514350">
              <a:buAutoNum type="arabicPeriod"/>
            </a:pPr>
            <a:r>
              <a:rPr lang="en-US" b="1" i="1" u="sng" dirty="0" smtClean="0">
                <a:effectLst>
                  <a:outerShdw blurRad="38100" dist="38100" dir="2700000" algn="tl">
                    <a:srgbClr val="000000">
                      <a:alpha val="43137"/>
                    </a:srgbClr>
                  </a:outerShdw>
                </a:effectLst>
              </a:rPr>
              <a:t>Protecting worker’s rights </a:t>
            </a:r>
            <a:r>
              <a:rPr lang="en-US" dirty="0" smtClean="0"/>
              <a:t>and supporting some unions.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92894" y="1600201"/>
            <a:ext cx="3084306" cy="4167982"/>
          </a:xfrm>
        </p:spPr>
      </p:pic>
      <p:sp>
        <p:nvSpPr>
          <p:cNvPr id="6" name="Rounded Rectangle 5"/>
          <p:cNvSpPr/>
          <p:nvPr/>
        </p:nvSpPr>
        <p:spPr>
          <a:xfrm>
            <a:off x="3962400" y="5791200"/>
            <a:ext cx="49530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Both TR and William Howard Taft were Republicans and both supported Progressive goals.  They would be rivals in 1912. </a:t>
            </a:r>
            <a:endParaRPr lang="en-US" dirty="0"/>
          </a:p>
        </p:txBody>
      </p:sp>
    </p:spTree>
    <p:extLst>
      <p:ext uri="{BB962C8B-B14F-4D97-AF65-F5344CB8AC3E}">
        <p14:creationId xmlns:p14="http://schemas.microsoft.com/office/powerpoint/2010/main" val="3654830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Sherman Anti-Trust Act</a:t>
            </a:r>
            <a:endParaRPr lang="en-US" dirty="0">
              <a:solidFill>
                <a:schemeClr val="tx1"/>
              </a:solidFill>
            </a:endParaRPr>
          </a:p>
        </p:txBody>
      </p:sp>
      <p:sp>
        <p:nvSpPr>
          <p:cNvPr id="3" name="Content Placeholder 2"/>
          <p:cNvSpPr>
            <a:spLocks noGrp="1"/>
          </p:cNvSpPr>
          <p:nvPr>
            <p:ph sz="half" idx="1"/>
          </p:nvPr>
        </p:nvSpPr>
        <p:spPr>
          <a:xfrm>
            <a:off x="228600" y="1600200"/>
            <a:ext cx="4267200" cy="5029200"/>
          </a:xfrm>
        </p:spPr>
        <p:txBody>
          <a:bodyPr>
            <a:normAutofit fontScale="85000" lnSpcReduction="10000"/>
          </a:bodyPr>
          <a:lstStyle/>
          <a:p>
            <a:r>
              <a:rPr lang="en-US" dirty="0" smtClean="0"/>
              <a:t>The </a:t>
            </a:r>
            <a:r>
              <a:rPr lang="en-US" b="1" dirty="0" smtClean="0"/>
              <a:t>Sherman Anti-Trust Act </a:t>
            </a:r>
            <a:r>
              <a:rPr lang="en-US" dirty="0" smtClean="0"/>
              <a:t>was passed in 1890; however, it was not originally used for its intended purpose.  Some judges used the law to </a:t>
            </a:r>
            <a:r>
              <a:rPr lang="en-US" i="1" u="sng" dirty="0" smtClean="0"/>
              <a:t>restrict unions</a:t>
            </a:r>
            <a:r>
              <a:rPr lang="en-US" dirty="0" smtClean="0"/>
              <a:t>, arguing that they created an unfair market for labor by demanding higher wages for workers!  But in 1890, Theodore Roosevelt began to use the law the way it was meant to be used by </a:t>
            </a:r>
            <a:r>
              <a:rPr lang="en-US" b="1" i="1" u="sng" dirty="0" smtClean="0"/>
              <a:t>suing the Northern Securities Trust, </a:t>
            </a:r>
            <a:r>
              <a:rPr lang="en-US" b="1" i="1" u="sng" dirty="0" err="1" smtClean="0"/>
              <a:t>Armour</a:t>
            </a:r>
            <a:r>
              <a:rPr lang="en-US" b="1" i="1" u="sng" dirty="0" smtClean="0"/>
              <a:t> Meats, and the Standard Oil Trust</a:t>
            </a:r>
            <a:r>
              <a:rPr lang="en-US" dirty="0" smtClean="0"/>
              <a:t>, all of which had hurt consumers by engaging in anti-competitive practices.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1684081"/>
            <a:ext cx="4038600" cy="4358201"/>
          </a:xfrm>
        </p:spPr>
      </p:pic>
    </p:spTree>
    <p:extLst>
      <p:ext uri="{BB962C8B-B14F-4D97-AF65-F5344CB8AC3E}">
        <p14:creationId xmlns:p14="http://schemas.microsoft.com/office/powerpoint/2010/main" val="3105510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Roosevelt the Trustbuster</a:t>
            </a:r>
            <a:endParaRPr lang="en-US" dirty="0">
              <a:solidFill>
                <a:schemeClr val="tx2">
                  <a:lumMod val="75000"/>
                </a:schemeClr>
              </a:solidFill>
            </a:endParaRPr>
          </a:p>
        </p:txBody>
      </p:sp>
      <p:sp>
        <p:nvSpPr>
          <p:cNvPr id="3" name="Content Placeholder 2"/>
          <p:cNvSpPr>
            <a:spLocks noGrp="1"/>
          </p:cNvSpPr>
          <p:nvPr>
            <p:ph sz="half" idx="1"/>
          </p:nvPr>
        </p:nvSpPr>
        <p:spPr/>
        <p:txBody>
          <a:bodyPr>
            <a:normAutofit fontScale="92500" lnSpcReduction="10000"/>
          </a:bodyPr>
          <a:lstStyle/>
          <a:p>
            <a:r>
              <a:rPr lang="en-US" dirty="0" smtClean="0"/>
              <a:t>Theodore Roosevelt went after the great industrialists when he felt they were out of line.  In the political cartoon to the right, he is portrayed as Hercules in the crib – for going after John Rockefeller’s Standard Oil Trust.  He also went after The Northern Securities Trust – a railroad company owned by J.P. Morgan – and the </a:t>
            </a:r>
            <a:r>
              <a:rPr lang="en-US" dirty="0" err="1" smtClean="0"/>
              <a:t>Armour</a:t>
            </a:r>
            <a:r>
              <a:rPr lang="en-US" dirty="0" smtClean="0"/>
              <a:t> Meat Trust, among many others. </a:t>
            </a:r>
            <a:endParaRPr lang="en-US" dirty="0"/>
          </a:p>
        </p:txBody>
      </p:sp>
      <p:pic>
        <p:nvPicPr>
          <p:cNvPr id="7" name="Content Placeholder 6"/>
          <p:cNvPicPr>
            <a:picLocks noGrp="1" noChangeAspect="1"/>
          </p:cNvPicPr>
          <p:nvPr>
            <p:ph sz="half" idx="2"/>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863084" y="1755996"/>
            <a:ext cx="3846918" cy="4492403"/>
          </a:xfrm>
        </p:spPr>
      </p:pic>
    </p:spTree>
    <p:extLst>
      <p:ext uri="{BB962C8B-B14F-4D97-AF65-F5344CB8AC3E}">
        <p14:creationId xmlns:p14="http://schemas.microsoft.com/office/powerpoint/2010/main" val="2984736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Anthracite Coal Strike of 1902</a:t>
            </a:r>
            <a:endParaRPr lang="en-US" dirty="0">
              <a:solidFill>
                <a:schemeClr val="tx1"/>
              </a:solidFill>
            </a:endParaRPr>
          </a:p>
        </p:txBody>
      </p:sp>
      <p:pic>
        <p:nvPicPr>
          <p:cNvPr id="5" name="Content Placeholder 4"/>
          <p:cNvPicPr>
            <a:picLocks noGrp="1" noChangeAspect="1"/>
          </p:cNvPicPr>
          <p:nvPr>
            <p:ph sz="half" idx="1"/>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533400" y="1676400"/>
            <a:ext cx="3810000" cy="2806700"/>
          </a:xfrm>
        </p:spPr>
      </p:pic>
      <p:sp>
        <p:nvSpPr>
          <p:cNvPr id="7" name="Content Placeholder 6"/>
          <p:cNvSpPr>
            <a:spLocks noGrp="1"/>
          </p:cNvSpPr>
          <p:nvPr>
            <p:ph sz="half" idx="2"/>
          </p:nvPr>
        </p:nvSpPr>
        <p:spPr/>
        <p:txBody>
          <a:bodyPr>
            <a:normAutofit fontScale="77500" lnSpcReduction="20000"/>
          </a:bodyPr>
          <a:lstStyle/>
          <a:p>
            <a:pPr marL="0" indent="0">
              <a:buNone/>
            </a:pPr>
            <a:r>
              <a:rPr lang="en-US" dirty="0" smtClean="0"/>
              <a:t>In the past, the government had almost always sided with the owners of businesses during labor strikes: </a:t>
            </a:r>
          </a:p>
          <a:p>
            <a:r>
              <a:rPr lang="en-US" b="1" i="1" u="sng" dirty="0" smtClean="0">
                <a:effectLst>
                  <a:outerShdw blurRad="38100" dist="38100" dir="2700000" algn="tl">
                    <a:srgbClr val="000000">
                      <a:alpha val="43137"/>
                    </a:srgbClr>
                  </a:outerShdw>
                </a:effectLst>
              </a:rPr>
              <a:t>The Railroad Strike of 1877</a:t>
            </a:r>
          </a:p>
          <a:p>
            <a:r>
              <a:rPr lang="en-US" b="1" i="1" u="sng" dirty="0" smtClean="0">
                <a:effectLst>
                  <a:outerShdw blurRad="38100" dist="38100" dir="2700000" algn="tl">
                    <a:srgbClr val="000000">
                      <a:alpha val="43137"/>
                    </a:srgbClr>
                  </a:outerShdw>
                </a:effectLst>
              </a:rPr>
              <a:t>The Homestead Strike of 1892</a:t>
            </a:r>
          </a:p>
          <a:p>
            <a:r>
              <a:rPr lang="en-US" b="1" i="1" u="sng" dirty="0" smtClean="0">
                <a:effectLst>
                  <a:outerShdw blurRad="38100" dist="38100" dir="2700000" algn="tl">
                    <a:srgbClr val="000000">
                      <a:alpha val="43137"/>
                    </a:srgbClr>
                  </a:outerShdw>
                </a:effectLst>
              </a:rPr>
              <a:t>The Pullman Strike of 1894</a:t>
            </a:r>
          </a:p>
          <a:p>
            <a:pPr marL="0" indent="0">
              <a:buNone/>
            </a:pPr>
            <a:r>
              <a:rPr lang="en-US" dirty="0" smtClean="0"/>
              <a:t>In each case, either the United States Army or state militias had been brought in to put striking laborers back to work – or, to protect strikebreakers.  </a:t>
            </a:r>
          </a:p>
          <a:p>
            <a:pPr marL="0" indent="0">
              <a:buNone/>
            </a:pPr>
            <a:r>
              <a:rPr lang="en-US" dirty="0" smtClean="0"/>
              <a:t>In 1902, though, Roosevelt broke with tradition when he served as an arbitrator to end the Anthracite Coal Strike.  He sided with workers, who sought higher wages and improved safety conditions!</a:t>
            </a:r>
            <a:endParaRPr lang="en-US" dirty="0"/>
          </a:p>
        </p:txBody>
      </p:sp>
      <p:sp>
        <p:nvSpPr>
          <p:cNvPr id="8" name="Rounded Rectangle 7"/>
          <p:cNvSpPr/>
          <p:nvPr/>
        </p:nvSpPr>
        <p:spPr>
          <a:xfrm>
            <a:off x="457200" y="4572000"/>
            <a:ext cx="3962400" cy="1752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smtClean="0"/>
              <a:t>Theodore Roosevelt was non always on the side of unions, when the Anthracite Coal Strike of 1902 threatened to leave Americans without coal to heat their homes, he sided with the striking workers.   It was the first time the government had supported the collective demands of labor. </a:t>
            </a:r>
            <a:endParaRPr lang="en-US" dirty="0"/>
          </a:p>
        </p:txBody>
      </p:sp>
    </p:spTree>
    <p:extLst>
      <p:ext uri="{BB962C8B-B14F-4D97-AF65-F5344CB8AC3E}">
        <p14:creationId xmlns:p14="http://schemas.microsoft.com/office/powerpoint/2010/main" val="443294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The United States Forest Service</a:t>
            </a:r>
            <a:endParaRPr lang="en-US" dirty="0">
              <a:solidFill>
                <a:schemeClr val="tx2">
                  <a:lumMod val="75000"/>
                </a:schemeClr>
              </a:solidFill>
            </a:endParaRPr>
          </a:p>
        </p:txBody>
      </p:sp>
      <p:sp>
        <p:nvSpPr>
          <p:cNvPr id="3" name="Content Placeholder 2"/>
          <p:cNvSpPr>
            <a:spLocks noGrp="1"/>
          </p:cNvSpPr>
          <p:nvPr>
            <p:ph sz="half" idx="1"/>
          </p:nvPr>
        </p:nvSpPr>
        <p:spPr/>
        <p:txBody>
          <a:bodyPr>
            <a:normAutofit fontScale="85000" lnSpcReduction="10000"/>
          </a:bodyPr>
          <a:lstStyle/>
          <a:p>
            <a:r>
              <a:rPr lang="en-US" dirty="0" smtClean="0"/>
              <a:t>Theodore Roosevelt was perhaps the most devoted conservationist ever to serve as President of the United States.  Roosevelt established the United States Forest Service in order to both protect the environment and to preserve natural resources for future generations. </a:t>
            </a:r>
          </a:p>
          <a:p>
            <a:r>
              <a:rPr lang="en-US" dirty="0" smtClean="0"/>
              <a:t>Roosevelt established and expanded several national parks.  He was influenced to a large extent by conservationist John Muir. </a:t>
            </a:r>
            <a:endParaRPr lang="en-US" dirty="0"/>
          </a:p>
        </p:txBody>
      </p:sp>
      <p:pic>
        <p:nvPicPr>
          <p:cNvPr id="13" name="Content Placeholder 12"/>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019818" y="1600200"/>
            <a:ext cx="3295363" cy="4525963"/>
          </a:xfrm>
        </p:spPr>
      </p:pic>
    </p:spTree>
    <p:extLst>
      <p:ext uri="{BB962C8B-B14F-4D97-AF65-F5344CB8AC3E}">
        <p14:creationId xmlns:p14="http://schemas.microsoft.com/office/powerpoint/2010/main" val="1757486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2">
                    <a:lumMod val="75000"/>
                  </a:schemeClr>
                </a:solidFill>
              </a:rPr>
              <a:t>The National Parks System</a:t>
            </a:r>
            <a:endParaRPr lang="en-US" dirty="0">
              <a:solidFill>
                <a:schemeClr val="tx2">
                  <a:lumMod val="75000"/>
                </a:schemeClr>
              </a:solidFill>
            </a:endParaRPr>
          </a:p>
        </p:txBody>
      </p:sp>
      <p:sp>
        <p:nvSpPr>
          <p:cNvPr id="6" name="Text Placeholder 5"/>
          <p:cNvSpPr>
            <a:spLocks noGrp="1"/>
          </p:cNvSpPr>
          <p:nvPr>
            <p:ph type="body" idx="1"/>
          </p:nvPr>
        </p:nvSpPr>
        <p:spPr>
          <a:xfrm>
            <a:off x="457200" y="1535113"/>
            <a:ext cx="2667000" cy="639762"/>
          </a:xfrm>
        </p:spPr>
        <p:txBody>
          <a:bodyPr>
            <a:normAutofit fontScale="92500"/>
          </a:bodyPr>
          <a:lstStyle/>
          <a:p>
            <a:r>
              <a:rPr lang="en-US" dirty="0" smtClean="0"/>
              <a:t>Yosemite National Park</a:t>
            </a:r>
            <a:endParaRPr lang="en-US"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04800" y="2209800"/>
            <a:ext cx="2952283" cy="3951288"/>
          </a:xfrm>
        </p:spPr>
      </p:pic>
      <p:sp>
        <p:nvSpPr>
          <p:cNvPr id="8" name="Text Placeholder 7"/>
          <p:cNvSpPr>
            <a:spLocks noGrp="1"/>
          </p:cNvSpPr>
          <p:nvPr>
            <p:ph type="body" sz="quarter" idx="3"/>
          </p:nvPr>
        </p:nvSpPr>
        <p:spPr>
          <a:xfrm>
            <a:off x="6019800" y="1535113"/>
            <a:ext cx="2971800" cy="639762"/>
          </a:xfrm>
        </p:spPr>
        <p:txBody>
          <a:bodyPr>
            <a:normAutofit fontScale="92500"/>
          </a:bodyPr>
          <a:lstStyle/>
          <a:p>
            <a:r>
              <a:rPr lang="en-US" dirty="0" smtClean="0"/>
              <a:t>Yellowstone National Park</a:t>
            </a:r>
            <a:endParaRPr lang="en-US" dirty="0"/>
          </a:p>
        </p:txBody>
      </p:sp>
      <p:pic>
        <p:nvPicPr>
          <p:cNvPr id="13" name="Content Placeholder 12"/>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943600" y="2133600"/>
            <a:ext cx="2951270" cy="3951288"/>
          </a:xfrm>
        </p:spPr>
      </p:pic>
      <p:sp>
        <p:nvSpPr>
          <p:cNvPr id="14" name="Rectangle 13"/>
          <p:cNvSpPr/>
          <p:nvPr/>
        </p:nvSpPr>
        <p:spPr>
          <a:xfrm>
            <a:off x="3048000" y="1842659"/>
            <a:ext cx="2971800" cy="533400"/>
          </a:xfrm>
          <a:prstGeom prst="rect">
            <a:avLst/>
          </a:prstGeom>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US" sz="2200" b="1" dirty="0" smtClean="0">
                <a:solidFill>
                  <a:schemeClr val="tx2">
                    <a:lumMod val="75000"/>
                  </a:schemeClr>
                </a:solidFill>
              </a:rPr>
              <a:t>Crater Lake National Park</a:t>
            </a:r>
            <a:endParaRPr lang="en-US" sz="2200" b="1" dirty="0">
              <a:solidFill>
                <a:schemeClr val="tx2">
                  <a:lumMod val="75000"/>
                </a:schemeClr>
              </a:solidFill>
            </a:endParaRP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65028">
            <a:off x="2434070" y="2590800"/>
            <a:ext cx="4199659" cy="2771775"/>
          </a:xfrm>
          <a:prstGeom prst="rect">
            <a:avLst/>
          </a:prstGeom>
        </p:spPr>
      </p:pic>
    </p:spTree>
    <p:extLst>
      <p:ext uri="{BB962C8B-B14F-4D97-AF65-F5344CB8AC3E}">
        <p14:creationId xmlns:p14="http://schemas.microsoft.com/office/powerpoint/2010/main" val="41863593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Custom 3">
      <a:majorFont>
        <a:latin typeface="Aparajita"/>
        <a:ea typeface=""/>
        <a:cs typeface=""/>
      </a:majorFont>
      <a:minorFont>
        <a:latin typeface="Aparajita"/>
        <a:ea typeface=""/>
        <a:cs typeface=""/>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Decatur</Template>
  <TotalTime>146</TotalTime>
  <Words>1342</Words>
  <Application>Microsoft Office PowerPoint</Application>
  <PresentationFormat>On-screen Show (4:3)</PresentationFormat>
  <Paragraphs>68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Aparajita</vt:lpstr>
      <vt:lpstr>Arial</vt:lpstr>
      <vt:lpstr>Courier New</vt:lpstr>
      <vt:lpstr>Wingdings</vt:lpstr>
      <vt:lpstr>Decatur</vt:lpstr>
      <vt:lpstr>The Progressive Presidents</vt:lpstr>
      <vt:lpstr>Progressive Presidents</vt:lpstr>
      <vt:lpstr>Woodrow Wilson</vt:lpstr>
      <vt:lpstr>The Progressive Goals of President Theodore Roosevelt</vt:lpstr>
      <vt:lpstr>The Sherman Anti-Trust Act</vt:lpstr>
      <vt:lpstr>Roosevelt the Trustbuster</vt:lpstr>
      <vt:lpstr>The Anthracite Coal Strike of 1902</vt:lpstr>
      <vt:lpstr>The United States Forest Service</vt:lpstr>
      <vt:lpstr>The National Parks System</vt:lpstr>
      <vt:lpstr>Upton Sinclair’s The Jungle</vt:lpstr>
      <vt:lpstr>The Meat Inspection Act &amp;  The Pure Food and Drug Act</vt:lpstr>
      <vt:lpstr>William Howard Taft</vt:lpstr>
      <vt:lpstr>William Howard Taft</vt:lpstr>
      <vt:lpstr>The Election of 1912</vt:lpstr>
      <vt:lpstr>The Election of 1912</vt:lpstr>
      <vt:lpstr>President Woodrow Wilson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Progressive Presidents</dc:title>
  <dc:creator>Adam</dc:creator>
  <cp:lastModifiedBy>Adam Henry</cp:lastModifiedBy>
  <cp:revision>14</cp:revision>
  <dcterms:created xsi:type="dcterms:W3CDTF">2015-02-27T22:22:16Z</dcterms:created>
  <dcterms:modified xsi:type="dcterms:W3CDTF">2016-04-06T11:18:37Z</dcterms:modified>
</cp:coreProperties>
</file>